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67" r:id="rId6"/>
    <p:sldId id="259" r:id="rId7"/>
    <p:sldId id="260" r:id="rId8"/>
    <p:sldId id="261" r:id="rId9"/>
    <p:sldId id="268" r:id="rId10"/>
    <p:sldId id="269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sv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C16DE0F8-708B-44DF-8A33-D943981297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38437" y="120597"/>
            <a:ext cx="6715125" cy="44767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7CFFFAC8-3997-4495-98AA-08BB093340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66999" y="0"/>
            <a:ext cx="6858002" cy="4572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3/27/2019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3/27/2019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B97E5-7B90-44AD-837A-354DDF08AC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Traffic Safety: City of Chicago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77653-B84D-48D1-9CB0-86357E41AC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Erika Haren</a:t>
            </a:r>
          </a:p>
          <a:p>
            <a:r>
              <a:rPr lang="en-US" dirty="0"/>
              <a:t>Will Skrab</a:t>
            </a:r>
          </a:p>
          <a:p>
            <a:r>
              <a:rPr lang="en-US" dirty="0"/>
              <a:t>Caitlin Hemler</a:t>
            </a:r>
          </a:p>
          <a:p>
            <a:r>
              <a:rPr lang="en-US" dirty="0"/>
              <a:t>Robert Wood</a:t>
            </a:r>
          </a:p>
        </p:txBody>
      </p:sp>
    </p:spTree>
    <p:extLst>
      <p:ext uri="{BB962C8B-B14F-4D97-AF65-F5344CB8AC3E}">
        <p14:creationId xmlns:p14="http://schemas.microsoft.com/office/powerpoint/2010/main" val="261258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F8DC09-A8BF-4848-B889-4A6B9155B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Crashes involving Drunk Drivers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Choropleth map of traffic crashes involving drunk drivers (BAC &gt; .08) in the City of Chicago, by region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394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4E4AA58-9FED-4B0A-AF0D-47316C34552E}"/>
              </a:ext>
            </a:extLst>
          </p:cNvPr>
          <p:cNvSpPr txBox="1"/>
          <p:nvPr/>
        </p:nvSpPr>
        <p:spPr>
          <a:xfrm>
            <a:off x="8819536" y="690648"/>
            <a:ext cx="3006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Fewer Crashes | More Crashes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9DBA3C-FE43-43B1-9CC2-F23A67CB965E}"/>
              </a:ext>
            </a:extLst>
          </p:cNvPr>
          <p:cNvSpPr/>
          <p:nvPr/>
        </p:nvSpPr>
        <p:spPr>
          <a:xfrm rot="5400000">
            <a:off x="10225021" y="-256015"/>
            <a:ext cx="195906" cy="28288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A56D0C-E08F-4C0C-A16E-3C345A2B4BFD}"/>
              </a:ext>
            </a:extLst>
          </p:cNvPr>
          <p:cNvSpPr/>
          <p:nvPr/>
        </p:nvSpPr>
        <p:spPr>
          <a:xfrm rot="5400000">
            <a:off x="10224534" y="-256502"/>
            <a:ext cx="196879" cy="2828866"/>
          </a:xfrm>
          <a:prstGeom prst="rect">
            <a:avLst/>
          </a:prstGeom>
          <a:gradFill flip="none" rotWithShape="1">
            <a:gsLst>
              <a:gs pos="0">
                <a:srgbClr val="FF0000">
                  <a:alpha val="55000"/>
                </a:srgbClr>
              </a:gs>
              <a:gs pos="50000">
                <a:srgbClr val="FFFF00"/>
              </a:gs>
              <a:gs pos="100000">
                <a:srgbClr val="00B05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60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936B9-37F0-4C23-855C-58346855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Crashes vs. Red Light Cameras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92A758B-7394-47BE-BFDE-C595AAE7F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4DBF23A7-487B-4F5D-BA5F-18BD08426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42" y="1125808"/>
            <a:ext cx="6909577" cy="460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621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936B9-37F0-4C23-855C-58346855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Crashes vs. Speed Cameras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1C83803-0C7B-4EA5-A73B-3D3FB0FF6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7C0594F7-424D-4185-BA3A-7824DD63B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42" y="1125808"/>
            <a:ext cx="6909577" cy="460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20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85A4B-2CE8-416B-BB02-4DE4F458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EC1F4-6DDF-4D25-87E0-3FEDA8880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 of traffic in the City of Chicago, including congestion data, crash data, and traffic cameras, using data made publicly available by the City of Chicago.</a:t>
            </a:r>
          </a:p>
        </p:txBody>
      </p:sp>
    </p:spTree>
    <p:extLst>
      <p:ext uri="{BB962C8B-B14F-4D97-AF65-F5344CB8AC3E}">
        <p14:creationId xmlns:p14="http://schemas.microsoft.com/office/powerpoint/2010/main" val="2294132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5CE82-9907-49A7-B5E6-2838BC91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D5F20-86E4-4039-95F1-8449D4AAB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data.cityofchicago.org:</a:t>
            </a:r>
          </a:p>
          <a:p>
            <a:pPr marL="0" indent="457200">
              <a:buFont typeface="Arial" panose="020B0604020202020204" pitchFamily="34" charset="0"/>
              <a:buChar char="•"/>
            </a:pPr>
            <a:r>
              <a:rPr lang="en-US" dirty="0"/>
              <a:t>Red Light Camera Locations</a:t>
            </a:r>
          </a:p>
          <a:p>
            <a:pPr marL="0" indent="457200">
              <a:buFont typeface="Arial" panose="020B0604020202020204" pitchFamily="34" charset="0"/>
              <a:buChar char="•"/>
            </a:pPr>
            <a:r>
              <a:rPr lang="en-US" dirty="0"/>
              <a:t>Red Light Camera Violations</a:t>
            </a:r>
          </a:p>
          <a:p>
            <a:pPr marL="0" indent="457200">
              <a:buFont typeface="Arial" panose="020B0604020202020204" pitchFamily="34" charset="0"/>
              <a:buChar char="•"/>
            </a:pPr>
            <a:r>
              <a:rPr lang="en-US" dirty="0"/>
              <a:t>Speed Camera Locations</a:t>
            </a:r>
          </a:p>
          <a:p>
            <a:pPr marL="0" indent="457200">
              <a:buFont typeface="Arial" panose="020B0604020202020204" pitchFamily="34" charset="0"/>
              <a:buChar char="•"/>
            </a:pPr>
            <a:r>
              <a:rPr lang="en-US" dirty="0"/>
              <a:t>Speed Camera Violations</a:t>
            </a:r>
          </a:p>
          <a:p>
            <a:pPr marL="0" indent="457200">
              <a:buFont typeface="Arial" panose="020B0604020202020204" pitchFamily="34" charset="0"/>
              <a:buChar char="•"/>
            </a:pPr>
            <a:r>
              <a:rPr lang="en-US" dirty="0"/>
              <a:t>Traffic Crashes – Crashes</a:t>
            </a:r>
          </a:p>
          <a:p>
            <a:pPr marL="0" indent="457200">
              <a:buFont typeface="Arial" panose="020B0604020202020204" pitchFamily="34" charset="0"/>
              <a:buChar char="•"/>
            </a:pPr>
            <a:r>
              <a:rPr lang="en-US" dirty="0"/>
              <a:t>Traffic Crashes – People</a:t>
            </a:r>
          </a:p>
          <a:p>
            <a:pPr marL="0" indent="457200">
              <a:buFont typeface="Arial" panose="020B0604020202020204" pitchFamily="34" charset="0"/>
              <a:buChar char="•"/>
            </a:pPr>
            <a:r>
              <a:rPr lang="en-US" dirty="0"/>
              <a:t>Traffic Crashes – Vehicles</a:t>
            </a:r>
          </a:p>
          <a:p>
            <a:pPr marL="0" indent="457200">
              <a:buFont typeface="Arial" panose="020B0604020202020204" pitchFamily="34" charset="0"/>
              <a:buChar char="•"/>
            </a:pPr>
            <a:r>
              <a:rPr lang="en-US" dirty="0"/>
              <a:t>Congestion Estimates by Region</a:t>
            </a:r>
          </a:p>
        </p:txBody>
      </p:sp>
    </p:spTree>
    <p:extLst>
      <p:ext uri="{BB962C8B-B14F-4D97-AF65-F5344CB8AC3E}">
        <p14:creationId xmlns:p14="http://schemas.microsoft.com/office/powerpoint/2010/main" val="2357749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30764-09FE-4356-9CCA-EC369A40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considered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DC4D7-F1C6-4609-A37A-1EA661E5C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what areas are crashes more/less common?  Does this correlate to congestion?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Is there a correlation between red light cameras and number of violations?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Is there a correlation between speed cameras and number of violations?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are the average congestion levels throughout the year?  Do these correlate to the number of crashes?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092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30764-09FE-4356-9CCA-EC369A40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DC4D7-F1C6-4609-A37A-1EA661E5C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Gather data from data.cityofchicago.org, via the </a:t>
            </a:r>
            <a:r>
              <a:rPr lang="it-IT" dirty="0"/>
              <a:t>Socrata Open Data API (SODA) or direct .csv download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/>
              <a:t>Import and review data using Jupyter Notebook and Pandas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/>
              <a:t>Evaluate scope of available data (reporting years, keys to link datasets)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/>
              <a:t>Clean datasets</a:t>
            </a:r>
          </a:p>
          <a:p>
            <a:pPr marL="801688" lvl="1" indent="-344488">
              <a:buFont typeface="Arial" panose="020B0604020202020204" pitchFamily="34" charset="0"/>
              <a:buChar char="•"/>
            </a:pPr>
            <a:r>
              <a:rPr lang="it-IT" dirty="0"/>
              <a:t>Remove NaN and ‘0’ values</a:t>
            </a:r>
          </a:p>
          <a:p>
            <a:pPr marL="801688" lvl="1" indent="-344488">
              <a:buFont typeface="Arial" panose="020B0604020202020204" pitchFamily="34" charset="0"/>
              <a:buChar char="•"/>
            </a:pPr>
            <a:r>
              <a:rPr lang="it-IT" dirty="0"/>
              <a:t>Filter timeframe of data as needed to remove partial year reporting</a:t>
            </a:r>
            <a:endParaRPr lang="en-US" dirty="0"/>
          </a:p>
          <a:p>
            <a:pPr marL="457200" lvl="1" indent="-45720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 dirty="0"/>
              <a:t>Parse resulting data, link </a:t>
            </a:r>
            <a:r>
              <a:rPr lang="en-US" sz="2200" dirty="0" err="1"/>
              <a:t>dataframes</a:t>
            </a:r>
            <a:r>
              <a:rPr lang="en-US" sz="2200" dirty="0"/>
              <a:t> to determine answers to the questions posed</a:t>
            </a:r>
          </a:p>
          <a:p>
            <a:pPr marL="457200" lvl="1" indent="-457200">
              <a:spcBef>
                <a:spcPts val="1200"/>
              </a:spcBef>
              <a:spcAft>
                <a:spcPts val="2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 dirty="0"/>
              <a:t>Visualize data using Matplotlib and Google Maps</a:t>
            </a:r>
            <a:endParaRPr lang="it-IT" sz="2200" dirty="0"/>
          </a:p>
        </p:txBody>
      </p:sp>
    </p:spTree>
    <p:extLst>
      <p:ext uri="{BB962C8B-B14F-4D97-AF65-F5344CB8AC3E}">
        <p14:creationId xmlns:p14="http://schemas.microsoft.com/office/powerpoint/2010/main" val="1752650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86A7577-1601-4857-8986-CF02EB564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Regions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29 regions, defined by the City of Chicago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63AB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062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39F30D-B44E-4CBF-8F76-6A9BD240F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Regions, Incl. Red Light and Speed Cameras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29 regions, defined by the City of Chicago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394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4E4AA58-9FED-4B0A-AF0D-47316C34552E}"/>
              </a:ext>
            </a:extLst>
          </p:cNvPr>
          <p:cNvSpPr txBox="1"/>
          <p:nvPr/>
        </p:nvSpPr>
        <p:spPr>
          <a:xfrm>
            <a:off x="9740283" y="662255"/>
            <a:ext cx="2201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 Light Cameras</a:t>
            </a:r>
          </a:p>
          <a:p>
            <a:r>
              <a:rPr lang="en-US" dirty="0"/>
              <a:t>Speed Cameras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0B0718-51A2-4D6F-A843-E03930DB3420}"/>
              </a:ext>
            </a:extLst>
          </p:cNvPr>
          <p:cNvSpPr/>
          <p:nvPr/>
        </p:nvSpPr>
        <p:spPr>
          <a:xfrm>
            <a:off x="9567169" y="758948"/>
            <a:ext cx="182880" cy="18288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10E314-5094-4A0E-AF4F-8677515103AE}"/>
              </a:ext>
            </a:extLst>
          </p:cNvPr>
          <p:cNvSpPr/>
          <p:nvPr/>
        </p:nvSpPr>
        <p:spPr>
          <a:xfrm>
            <a:off x="9567169" y="1027405"/>
            <a:ext cx="182880" cy="182880"/>
          </a:xfrm>
          <a:prstGeom prst="rect">
            <a:avLst/>
          </a:prstGeom>
          <a:solidFill>
            <a:srgbClr val="0070C0">
              <a:alpha val="50000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35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ED6D87-43A9-487B-85CA-111755C5D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Crashes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Heatmap of traffic crashes in the City of Chicago, 2017-present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59B1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592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9A2E8B-FD58-4CAD-A664-621429371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Crashes, Incl. Red Light and Speed Cameras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Heatmap of traffic crashes in the City of Chicago, 2017-present, including red light cameras and speed cameras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394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4E4AA58-9FED-4B0A-AF0D-47316C34552E}"/>
              </a:ext>
            </a:extLst>
          </p:cNvPr>
          <p:cNvSpPr txBox="1"/>
          <p:nvPr/>
        </p:nvSpPr>
        <p:spPr>
          <a:xfrm>
            <a:off x="9740283" y="662255"/>
            <a:ext cx="2201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 Light Cameras</a:t>
            </a:r>
          </a:p>
          <a:p>
            <a:r>
              <a:rPr lang="en-US" dirty="0"/>
              <a:t>Speed Cameras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0B0718-51A2-4D6F-A843-E03930DB3420}"/>
              </a:ext>
            </a:extLst>
          </p:cNvPr>
          <p:cNvSpPr/>
          <p:nvPr/>
        </p:nvSpPr>
        <p:spPr>
          <a:xfrm>
            <a:off x="9567169" y="758948"/>
            <a:ext cx="182880" cy="18288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10E314-5094-4A0E-AF4F-8677515103AE}"/>
              </a:ext>
            </a:extLst>
          </p:cNvPr>
          <p:cNvSpPr/>
          <p:nvPr/>
        </p:nvSpPr>
        <p:spPr>
          <a:xfrm>
            <a:off x="9567169" y="1027405"/>
            <a:ext cx="182880" cy="182880"/>
          </a:xfrm>
          <a:prstGeom prst="rect">
            <a:avLst/>
          </a:prstGeom>
          <a:solidFill>
            <a:srgbClr val="0070C0">
              <a:alpha val="50000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7509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1466</TotalTime>
  <Words>359</Words>
  <Application>Microsoft Office PowerPoint</Application>
  <PresentationFormat>Widescreen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Tw Cen MT</vt:lpstr>
      <vt:lpstr>Tw Cen MT Condensed</vt:lpstr>
      <vt:lpstr>Wingdings 3</vt:lpstr>
      <vt:lpstr>Integral</vt:lpstr>
      <vt:lpstr>Traffic Safety: City of Chicago</vt:lpstr>
      <vt:lpstr>Project Description</vt:lpstr>
      <vt:lpstr>Data Sources</vt:lpstr>
      <vt:lpstr>Questions considered</vt:lpstr>
      <vt:lpstr>Process</vt:lpstr>
      <vt:lpstr>Traffic Regions</vt:lpstr>
      <vt:lpstr>Traffic Regions, Incl. Red Light and Speed Cameras</vt:lpstr>
      <vt:lpstr>Traffic Crashes</vt:lpstr>
      <vt:lpstr>Traffic Crashes, Incl. Red Light and Speed Cameras</vt:lpstr>
      <vt:lpstr>Traffic Crashes involving Drunk Drivers</vt:lpstr>
      <vt:lpstr>Crashes vs. Red Light Cameras</vt:lpstr>
      <vt:lpstr>Crashes vs. Speed Cameras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Safety: City of Chicago</dc:title>
  <dc:creator>Robert Wood</dc:creator>
  <cp:lastModifiedBy>Robert Wood</cp:lastModifiedBy>
  <cp:revision>11</cp:revision>
  <dcterms:created xsi:type="dcterms:W3CDTF">2019-03-23T23:51:07Z</dcterms:created>
  <dcterms:modified xsi:type="dcterms:W3CDTF">2019-03-28T02:28:43Z</dcterms:modified>
</cp:coreProperties>
</file>